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media/image9.png" ContentType="image/png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5.png" ContentType="image/png"/>
  <Override PartName="/ppt/media/hdphoto1.wdp" ContentType="image/vnd.ms-photo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39.png" ContentType="image/png"/>
  <Override PartName="/ppt/media/image15.jpeg" ContentType="image/jpeg"/>
  <Override PartName="/ppt/media/image49.png" ContentType="image/png"/>
  <Override PartName="/ppt/media/image16.jpeg" ContentType="image/jpeg"/>
  <Override PartName="/ppt/media/image26.png" ContentType="image/png"/>
  <Override PartName="/ppt/media/hdphoto2.wdp" ContentType="image/vnd.ms-photo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7.png" ContentType="image/png"/>
  <Override PartName="/ppt/media/hdphoto3.wdp" ContentType="image/vnd.ms-photo"/>
  <Override PartName="/ppt/media/hdphoto4.wdp" ContentType="image/vnd.ms-photo"/>
  <Override PartName="/ppt/media/image28.png" ContentType="image/png"/>
  <Override PartName="/ppt/media/hdphoto5.wdp" ContentType="image/vnd.ms-photo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60.png" ContentType="image/png"/>
  <Override PartName="/ppt/media/image44.jpeg" ContentType="image/jpe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1.png" ContentType="image/png"/>
  <Override PartName="/ppt/media/hdphoto6.wdp" ContentType="image/vnd.ms-photo"/>
  <Override PartName="/ppt/media/image62.png" ContentType="image/png"/>
  <Override PartName="/ppt/media/image63.png" ContentType="image/png"/>
  <Override PartName="/ppt/media/image6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microsoft.com/office/2007/relationships/hdphoto" Target="../media/hdphoto4.wdp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microsoft.com/office/2007/relationships/hdphoto" Target="../media/hdphoto5.wdp"/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microsoft.com/office/2007/relationships/hdphoto" Target="../media/hdphoto6.wdp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microsoft.com/office/2007/relationships/hdphoto" Target="../media/hdphoto2.wdp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microsoft.com/office/2007/relationships/hdphoto" Target="../media/hdphoto3.wdp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4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26760" y="843840"/>
            <a:ext cx="12952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7236000" y="843840"/>
            <a:ext cx="12952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3"/>
          <p:cNvSpPr/>
          <p:nvPr/>
        </p:nvSpPr>
        <p:spPr>
          <a:xfrm>
            <a:off x="1354680" y="692280"/>
            <a:ext cx="6624000" cy="503280"/>
          </a:xfrm>
          <a:prstGeom prst="parallelogram">
            <a:avLst>
              <a:gd name="adj" fmla="val 42044"/>
            </a:avLst>
          </a:pr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БЕЗОПАСНЫЙ ИНТЕРНЕТ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79" name="Picture 3" descr=""/>
          <p:cNvPicPr/>
          <p:nvPr/>
        </p:nvPicPr>
        <p:blipFill>
          <a:blip r:embed="rId1"/>
          <a:stretch/>
        </p:blipFill>
        <p:spPr>
          <a:xfrm>
            <a:off x="4769640" y="1917000"/>
            <a:ext cx="2828520" cy="2455200"/>
          </a:xfrm>
          <a:prstGeom prst="rect">
            <a:avLst/>
          </a:prstGeom>
          <a:ln>
            <a:noFill/>
          </a:ln>
        </p:spPr>
      </p:pic>
      <p:pic>
        <p:nvPicPr>
          <p:cNvPr id="80" name="Picture 4" descr=""/>
          <p:cNvPicPr/>
          <p:nvPr/>
        </p:nvPicPr>
        <p:blipFill>
          <a:blip r:embed="rId2"/>
          <a:stretch/>
        </p:blipFill>
        <p:spPr>
          <a:xfrm>
            <a:off x="611640" y="4365000"/>
            <a:ext cx="1689840" cy="570600"/>
          </a:xfrm>
          <a:prstGeom prst="rect">
            <a:avLst/>
          </a:prstGeom>
          <a:ln>
            <a:noFill/>
          </a:ln>
        </p:spPr>
      </p:pic>
      <p:pic>
        <p:nvPicPr>
          <p:cNvPr id="81" name="Picture 5" descr=""/>
          <p:cNvPicPr/>
          <p:nvPr/>
        </p:nvPicPr>
        <p:blipFill>
          <a:blip r:embed="rId3"/>
          <a:stretch/>
        </p:blipFill>
        <p:spPr>
          <a:xfrm>
            <a:off x="7376400" y="3308400"/>
            <a:ext cx="1227240" cy="1631520"/>
          </a:xfrm>
          <a:prstGeom prst="rect">
            <a:avLst/>
          </a:prstGeom>
          <a:ln>
            <a:noFill/>
          </a:ln>
        </p:spPr>
      </p:pic>
      <p:pic>
        <p:nvPicPr>
          <p:cNvPr id="82" name="Picture 6" descr=""/>
          <p:cNvPicPr/>
          <p:nvPr/>
        </p:nvPicPr>
        <p:blipFill>
          <a:blip r:embed="rId4"/>
          <a:stretch/>
        </p:blipFill>
        <p:spPr>
          <a:xfrm>
            <a:off x="6804360" y="4581000"/>
            <a:ext cx="710280" cy="1328400"/>
          </a:xfrm>
          <a:prstGeom prst="rect">
            <a:avLst/>
          </a:prstGeom>
          <a:ln>
            <a:noFill/>
          </a:ln>
        </p:spPr>
      </p:pic>
      <p:pic>
        <p:nvPicPr>
          <p:cNvPr id="83" name="Picture 7" descr=""/>
          <p:cNvPicPr/>
          <p:nvPr/>
        </p:nvPicPr>
        <p:blipFill>
          <a:blip r:embed="rId5"/>
          <a:stretch/>
        </p:blipFill>
        <p:spPr>
          <a:xfrm>
            <a:off x="3644640" y="4057560"/>
            <a:ext cx="2711880" cy="1542240"/>
          </a:xfrm>
          <a:prstGeom prst="rect">
            <a:avLst/>
          </a:prstGeom>
          <a:ln>
            <a:noFill/>
          </a:ln>
        </p:spPr>
      </p:pic>
      <p:sp>
        <p:nvSpPr>
          <p:cNvPr id="84" name="CustomShape 4"/>
          <p:cNvSpPr/>
          <p:nvPr/>
        </p:nvSpPr>
        <p:spPr>
          <a:xfrm>
            <a:off x="648000" y="2544120"/>
            <a:ext cx="2807640" cy="19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5000"/>
              </a:lnSpc>
            </a:pPr>
            <a:r>
              <a:rPr b="1" lang="ru-RU" sz="1700" spc="-1" strike="noStrike">
                <a:solidFill>
                  <a:srgbClr val="3056a2"/>
                </a:solidFill>
                <a:latin typeface="Arial"/>
                <a:ea typeface="DejaVu Sans"/>
              </a:rPr>
              <a:t>Материалы к уроку безопасного интернета </a:t>
            </a:r>
            <a:endParaRPr b="0" lang="ru-RU" sz="17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700" spc="-1" strike="noStrike">
                <a:solidFill>
                  <a:srgbClr val="3056a2"/>
                </a:solidFill>
                <a:latin typeface="Arial"/>
                <a:ea typeface="DejaVu Sans"/>
              </a:rPr>
              <a:t>для 5-9 классов</a:t>
            </a:r>
            <a:endParaRPr b="0" lang="ru-RU" sz="17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700" spc="-1" strike="noStrike">
                <a:solidFill>
                  <a:srgbClr val="3056a2"/>
                </a:solidFill>
                <a:latin typeface="Arial"/>
                <a:ea typeface="DejaVu Sans"/>
              </a:rPr>
              <a:t>общеобразовательной средней школы</a:t>
            </a:r>
            <a:endParaRPr b="0" lang="ru-RU" sz="1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4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"/>
          <p:cNvPicPr/>
          <p:nvPr/>
        </p:nvPicPr>
        <p:blipFill>
          <a:blip r:embed="rId1"/>
          <a:stretch/>
        </p:blipFill>
        <p:spPr>
          <a:xfrm>
            <a:off x="2954880" y="4917600"/>
            <a:ext cx="3260160" cy="167904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ОБЩЕНИЕ В ИНТЕРНЕТЕ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206280" y="476640"/>
            <a:ext cx="1196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BA3C3577-4F22-493F-B21D-0B764F416665}" type="slidenum">
              <a:rPr b="1" lang="ru-RU" sz="5400" spc="-1" strike="noStrike">
                <a:solidFill>
                  <a:srgbClr val="3db0e3"/>
                </a:solidFill>
                <a:latin typeface="Arial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630360" y="1989000"/>
            <a:ext cx="36259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С кем общаться в интернете?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10188720" y="1467360"/>
            <a:ext cx="2112840" cy="2327760"/>
          </a:xfrm>
          <a:prstGeom prst="wedgeRectCallout">
            <a:avLst>
              <a:gd name="adj1" fmla="val 30397"/>
              <a:gd name="adj2" fmla="val 82135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7"/>
          <p:cNvSpPr/>
          <p:nvPr/>
        </p:nvSpPr>
        <p:spPr>
          <a:xfrm>
            <a:off x="5632200" y="3501000"/>
            <a:ext cx="3112200" cy="3024720"/>
          </a:xfrm>
          <a:custGeom>
            <a:avLst/>
            <a:gdLst/>
            <a:ahLst/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8"/>
          <p:cNvSpPr/>
          <p:nvPr/>
        </p:nvSpPr>
        <p:spPr>
          <a:xfrm>
            <a:off x="611640" y="3501000"/>
            <a:ext cx="1944720" cy="2950560"/>
          </a:xfrm>
          <a:custGeom>
            <a:avLst/>
            <a:gdLst/>
            <a:ahLst/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9"/>
          <p:cNvSpPr/>
          <p:nvPr/>
        </p:nvSpPr>
        <p:spPr>
          <a:xfrm flipH="1">
            <a:off x="4331160" y="1989000"/>
            <a:ext cx="2513160" cy="3423960"/>
          </a:xfrm>
          <a:custGeom>
            <a:avLst/>
            <a:gdLst/>
            <a:ahLst/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10"/>
          <p:cNvSpPr/>
          <p:nvPr/>
        </p:nvSpPr>
        <p:spPr>
          <a:xfrm>
            <a:off x="1632240" y="2630880"/>
            <a:ext cx="2890440" cy="2345400"/>
          </a:xfrm>
          <a:custGeom>
            <a:avLst/>
            <a:gdLst/>
            <a:ahLst/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11"/>
          <p:cNvSpPr/>
          <p:nvPr/>
        </p:nvSpPr>
        <p:spPr>
          <a:xfrm>
            <a:off x="630360" y="4034160"/>
            <a:ext cx="190692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Прежде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чем встретиться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с другом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из интернета – посоветуйся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с родителями!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3" name="CustomShape 12"/>
          <p:cNvSpPr/>
          <p:nvPr/>
        </p:nvSpPr>
        <p:spPr>
          <a:xfrm>
            <a:off x="1866960" y="3039480"/>
            <a:ext cx="267300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Родственники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Одноклассники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Друзья и знакомые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4" name="CustomShape 13"/>
          <p:cNvSpPr/>
          <p:nvPr/>
        </p:nvSpPr>
        <p:spPr>
          <a:xfrm>
            <a:off x="4585320" y="2443320"/>
            <a:ext cx="240408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С незнакомцами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 интернете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нужно обращаться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как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с незнакомыми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на улице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5" name="CustomShape 14"/>
          <p:cNvSpPr/>
          <p:nvPr/>
        </p:nvSpPr>
        <p:spPr>
          <a:xfrm>
            <a:off x="6516360" y="4224960"/>
            <a:ext cx="240408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Незнакомцы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Попрошайки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Излишне любопытные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Интернет-хамы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(тролли)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Преступники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06280" y="476640"/>
            <a:ext cx="908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893638CA-C35B-4D7A-BE6E-66A2B1A787E7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ПОДДЕЛЬНЫЕ САЙТЫ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387360" y="1631160"/>
            <a:ext cx="4190040" cy="200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Используй инструменты браузера: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«избранное», «закладки», «быстрый доступ»!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Проверяй адрес сайта!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Обрати внимание на настоящий адрес сайта!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При наведении мыши реальный адрес отображается во всплывающей подсказке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506520" y="3906000"/>
            <a:ext cx="419004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Чем опасны сайты-подделки?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крадут пароли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распространяют вредоносное ПО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навязывают платные услуги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22" name="Picture 7" descr=""/>
          <p:cNvPicPr/>
          <p:nvPr/>
        </p:nvPicPr>
        <p:blipFill>
          <a:blip r:embed="rId1"/>
          <a:stretch/>
        </p:blipFill>
        <p:spPr>
          <a:xfrm>
            <a:off x="5162400" y="1917000"/>
            <a:ext cx="3216960" cy="2527560"/>
          </a:xfrm>
          <a:prstGeom prst="rect">
            <a:avLst/>
          </a:prstGeom>
          <a:ln>
            <a:noFill/>
          </a:ln>
        </p:spPr>
      </p:pic>
      <p:pic>
        <p:nvPicPr>
          <p:cNvPr id="223" name="Picture 11" descr=""/>
          <p:cNvPicPr/>
          <p:nvPr/>
        </p:nvPicPr>
        <p:blipFill>
          <a:blip r:embed="rId2"/>
          <a:srcRect l="0" t="0" r="3061" b="43963"/>
          <a:stretch/>
        </p:blipFill>
        <p:spPr>
          <a:xfrm>
            <a:off x="5076000" y="4790880"/>
            <a:ext cx="3227040" cy="1262520"/>
          </a:xfrm>
          <a:prstGeom prst="rect">
            <a:avLst/>
          </a:prstGeom>
          <a:ln>
            <a:noFill/>
          </a:ln>
        </p:spPr>
      </p:pic>
      <p:pic>
        <p:nvPicPr>
          <p:cNvPr id="224" name="Picture 4" descr=""/>
          <p:cNvPicPr/>
          <p:nvPr/>
        </p:nvPicPr>
        <p:blipFill>
          <a:blip r:embed="rId3"/>
          <a:stretch/>
        </p:blipFill>
        <p:spPr>
          <a:xfrm>
            <a:off x="4850640" y="1628640"/>
            <a:ext cx="3640680" cy="455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06280" y="476640"/>
            <a:ext cx="1412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36C619A1-6F9C-4D0C-8B8D-87121FE71F33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ЛОВУШКИ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488520" y="3745080"/>
            <a:ext cx="4047120" cy="222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Закрой страницу, блокировка пропала? 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Все в порядке!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Войди в сеть как обычно и убедись,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что все в порядке!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Проверь систему своим антивирусом!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Игнорируй отправку СМС!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0" name="CustomShape 6"/>
          <p:cNvSpPr/>
          <p:nvPr/>
        </p:nvSpPr>
        <p:spPr>
          <a:xfrm>
            <a:off x="470520" y="1628640"/>
            <a:ext cx="419004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Программы – ловушки</a:t>
            </a:r>
            <a:br/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Просят  подтвердить логин/пароль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Пугают блокировкой или заражением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Просят отправить СМС (платное).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31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5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076000" y="1873800"/>
            <a:ext cx="3239640" cy="1281960"/>
          </a:xfrm>
          <a:prstGeom prst="rect">
            <a:avLst/>
          </a:prstGeom>
          <a:ln>
            <a:noFill/>
          </a:ln>
        </p:spPr>
      </p:pic>
      <p:pic>
        <p:nvPicPr>
          <p:cNvPr id="232" name="Picture 2" descr=""/>
          <p:cNvPicPr/>
          <p:nvPr/>
        </p:nvPicPr>
        <p:blipFill>
          <a:blip r:embed="rId3"/>
          <a:srcRect l="0" t="0" r="0" b="32045"/>
          <a:stretch/>
        </p:blipFill>
        <p:spPr>
          <a:xfrm>
            <a:off x="5508000" y="3385080"/>
            <a:ext cx="2393640" cy="1076040"/>
          </a:xfrm>
          <a:prstGeom prst="rect">
            <a:avLst/>
          </a:prstGeom>
          <a:ln>
            <a:noFill/>
          </a:ln>
        </p:spPr>
      </p:pic>
      <p:pic>
        <p:nvPicPr>
          <p:cNvPr id="233" name="Picture 4" descr=""/>
          <p:cNvPicPr/>
          <p:nvPr/>
        </p:nvPicPr>
        <p:blipFill>
          <a:blip r:embed="rId4"/>
          <a:srcRect l="0" t="0" r="50000" b="9833"/>
          <a:stretch/>
        </p:blipFill>
        <p:spPr>
          <a:xfrm>
            <a:off x="5130000" y="4800960"/>
            <a:ext cx="3185640" cy="1220760"/>
          </a:xfrm>
          <a:prstGeom prst="rect">
            <a:avLst/>
          </a:prstGeom>
          <a:ln>
            <a:noFill/>
          </a:ln>
        </p:spPr>
      </p:pic>
      <p:pic>
        <p:nvPicPr>
          <p:cNvPr id="234" name="Picture 2" descr=""/>
          <p:cNvPicPr/>
          <p:nvPr/>
        </p:nvPicPr>
        <p:blipFill>
          <a:blip r:embed="rId5"/>
          <a:stretch/>
        </p:blipFill>
        <p:spPr>
          <a:xfrm>
            <a:off x="4844520" y="1645560"/>
            <a:ext cx="3641040" cy="455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06280" y="476640"/>
            <a:ext cx="1412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DD23FB43-EF1B-42EF-8FAD-9C9760081EBD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ЛОВУШКИ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402120" y="4406760"/>
            <a:ext cx="419004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Удаляй письма с незнакомых адресов!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Игнорируй неизвестные ссылки! 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Игнорируй отправку СМС!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Используй кнопки  «Это спам», «Заблокировать отправителя»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545040" y="2963520"/>
            <a:ext cx="355644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Осторожно, СПАМ!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СПАМ – массовая рассылка писем с назойливой рекламой. Часто содержит вредоносные ссылки.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41" name="CustomShape 7"/>
          <p:cNvSpPr/>
          <p:nvPr/>
        </p:nvSpPr>
        <p:spPr>
          <a:xfrm>
            <a:off x="470520" y="1628640"/>
            <a:ext cx="419004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Программы-ловушки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Просят  подтвердить логин/пароль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Пугают блокировкой или заражением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Просят отправить СМС (платное).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42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0" t="0" r="28509" b="0"/>
          <a:stretch/>
        </p:blipFill>
        <p:spPr>
          <a:xfrm>
            <a:off x="5148000" y="3355200"/>
            <a:ext cx="3265200" cy="1297080"/>
          </a:xfrm>
          <a:prstGeom prst="rect">
            <a:avLst/>
          </a:prstGeom>
          <a:ln>
            <a:noFill/>
          </a:ln>
        </p:spPr>
      </p:pic>
      <p:pic>
        <p:nvPicPr>
          <p:cNvPr id="243" name="Picture 2" descr=""/>
          <p:cNvPicPr/>
          <p:nvPr/>
        </p:nvPicPr>
        <p:blipFill>
          <a:blip r:embed="rId3"/>
          <a:srcRect l="0" t="0" r="0" b="36042"/>
          <a:stretch/>
        </p:blipFill>
        <p:spPr>
          <a:xfrm>
            <a:off x="5100840" y="1917000"/>
            <a:ext cx="1486800" cy="1223280"/>
          </a:xfrm>
          <a:prstGeom prst="rect">
            <a:avLst/>
          </a:prstGeom>
          <a:ln>
            <a:noFill/>
          </a:ln>
        </p:spPr>
      </p:pic>
      <p:pic>
        <p:nvPicPr>
          <p:cNvPr id="244" name="Picture 3" descr=""/>
          <p:cNvPicPr/>
          <p:nvPr/>
        </p:nvPicPr>
        <p:blipFill>
          <a:blip r:embed="rId4"/>
          <a:stretch/>
        </p:blipFill>
        <p:spPr>
          <a:xfrm>
            <a:off x="6948360" y="1905840"/>
            <a:ext cx="1007280" cy="1076400"/>
          </a:xfrm>
          <a:prstGeom prst="rect">
            <a:avLst/>
          </a:prstGeom>
          <a:ln>
            <a:noFill/>
          </a:ln>
        </p:spPr>
      </p:pic>
      <p:pic>
        <p:nvPicPr>
          <p:cNvPr id="245" name="Picture 3" descr=""/>
          <p:cNvPicPr/>
          <p:nvPr/>
        </p:nvPicPr>
        <p:blipFill>
          <a:blip r:embed="rId5"/>
          <a:stretch/>
        </p:blipFill>
        <p:spPr>
          <a:xfrm>
            <a:off x="5076000" y="4797000"/>
            <a:ext cx="3385440" cy="1142640"/>
          </a:xfrm>
          <a:prstGeom prst="rect">
            <a:avLst/>
          </a:prstGeom>
          <a:ln w="25560">
            <a:noFill/>
          </a:ln>
          <a:effectLst>
            <a:glow rad="139700">
              <a:srgbClr val="00b050">
                <a:alpha val="40000"/>
              </a:srgbClr>
            </a:glow>
          </a:effectLst>
        </p:spPr>
      </p:pic>
      <p:pic>
        <p:nvPicPr>
          <p:cNvPr id="246" name="Picture 3" descr=""/>
          <p:cNvPicPr/>
          <p:nvPr/>
        </p:nvPicPr>
        <p:blipFill>
          <a:blip r:embed="rId6"/>
          <a:stretch/>
        </p:blipFill>
        <p:spPr>
          <a:xfrm>
            <a:off x="4850640" y="1618920"/>
            <a:ext cx="3649680" cy="456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4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МОБИЛЬНЫЙ ИНТЕРНЕТ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206280" y="476640"/>
            <a:ext cx="177300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0E093172-EF15-4224-9D1B-CAD210079F5D}" type="slidenum">
              <a:rPr b="1" lang="ru-RU" sz="5400" spc="-1" strike="noStrike">
                <a:solidFill>
                  <a:srgbClr val="3db0e3"/>
                </a:solidFill>
                <a:latin typeface="Arial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51" name="CustomShape 5"/>
          <p:cNvSpPr/>
          <p:nvPr/>
        </p:nvSpPr>
        <p:spPr>
          <a:xfrm>
            <a:off x="1962000" y="-1467720"/>
            <a:ext cx="221688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Помни!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Все, что попало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 интернет,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остается там навсегда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52" name="CustomShape 6"/>
          <p:cNvSpPr/>
          <p:nvPr/>
        </p:nvSpPr>
        <p:spPr>
          <a:xfrm>
            <a:off x="544320" y="4968720"/>
            <a:ext cx="475164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Следи за своим мобильным телефоном или планшетом!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Установи пароль на мобильный телефон!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Установи мобильный антивирус!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Игнорируй звонки и СМС с незнакомых номеров!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53" name="CustomShape 7"/>
          <p:cNvSpPr/>
          <p:nvPr/>
        </p:nvSpPr>
        <p:spPr>
          <a:xfrm>
            <a:off x="485280" y="1556640"/>
            <a:ext cx="479376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В мобильном телефоне </a:t>
            </a:r>
            <a:br/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много важной информации!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54" name="Picture 3" descr=""/>
          <p:cNvPicPr/>
          <p:nvPr/>
        </p:nvPicPr>
        <p:blipFill>
          <a:blip r:embed="rId1"/>
          <a:stretch/>
        </p:blipFill>
        <p:spPr>
          <a:xfrm>
            <a:off x="611640" y="2277000"/>
            <a:ext cx="4725000" cy="2397240"/>
          </a:xfrm>
          <a:prstGeom prst="rect">
            <a:avLst/>
          </a:prstGeom>
          <a:ln>
            <a:noFill/>
          </a:ln>
        </p:spPr>
      </p:pic>
      <p:sp>
        <p:nvSpPr>
          <p:cNvPr id="255" name="CustomShape 8"/>
          <p:cNvSpPr/>
          <p:nvPr/>
        </p:nvSpPr>
        <p:spPr>
          <a:xfrm>
            <a:off x="6253200" y="2853000"/>
            <a:ext cx="1486440" cy="280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6" name="Picture 2" descr=""/>
          <p:cNvPicPr/>
          <p:nvPr/>
        </p:nvPicPr>
        <p:blipFill>
          <a:blip r:embed="rId2"/>
          <a:stretch/>
        </p:blipFill>
        <p:spPr>
          <a:xfrm>
            <a:off x="6253200" y="3120840"/>
            <a:ext cx="1486440" cy="2344320"/>
          </a:xfrm>
          <a:prstGeom prst="rect">
            <a:avLst/>
          </a:prstGeom>
          <a:ln>
            <a:noFill/>
          </a:ln>
        </p:spPr>
      </p:pic>
      <p:pic>
        <p:nvPicPr>
          <p:cNvPr id="257" name="Picture 5" descr=""/>
          <p:cNvPicPr/>
          <p:nvPr/>
        </p:nvPicPr>
        <p:blipFill>
          <a:blip r:embed="rId3"/>
          <a:stretch/>
        </p:blipFill>
        <p:spPr>
          <a:xfrm rot="16200000">
            <a:off x="5388840" y="3454560"/>
            <a:ext cx="3214800" cy="1630440"/>
          </a:xfrm>
          <a:prstGeom prst="rect">
            <a:avLst/>
          </a:prstGeom>
          <a:ln>
            <a:noFill/>
          </a:ln>
        </p:spPr>
      </p:pic>
      <p:sp>
        <p:nvSpPr>
          <p:cNvPr id="258" name="CustomShape 9"/>
          <p:cNvSpPr/>
          <p:nvPr/>
        </p:nvSpPr>
        <p:spPr>
          <a:xfrm>
            <a:off x="1161000" y="2656800"/>
            <a:ext cx="3625920" cy="15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Список контактов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Личные фотографии/видеозаписи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Данные доступа к электронной почте и иным аккаунтам в сети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Данные о банковских картах и платежах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Привязка к балансу сим-карты.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59" name="CustomShape 10"/>
          <p:cNvSpPr/>
          <p:nvPr/>
        </p:nvSpPr>
        <p:spPr>
          <a:xfrm>
            <a:off x="5508000" y="1665720"/>
            <a:ext cx="334728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Проверяй, какие права просит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мобильное приложение!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60" name="Picture 7" descr=""/>
          <p:cNvPicPr/>
          <p:nvPr/>
        </p:nvPicPr>
        <p:blipFill>
          <a:blip r:embed="rId4"/>
          <a:srcRect l="0" t="0" r="0" b="4427"/>
          <a:stretch/>
        </p:blipFill>
        <p:spPr>
          <a:xfrm>
            <a:off x="6174000" y="2656800"/>
            <a:ext cx="2933640" cy="420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206280" y="476640"/>
            <a:ext cx="1412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AF090B66-0413-4968-95D1-76291C6EA17A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ВРЕДОНОСНЫЕ ПРОГРАММЫ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488520" y="3745080"/>
            <a:ext cx="404712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Внимание!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 пиратских версиях троян отключает проверку лицензии…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Что он делает еще?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266" name="CustomShape 6"/>
          <p:cNvSpPr/>
          <p:nvPr/>
        </p:nvSpPr>
        <p:spPr>
          <a:xfrm>
            <a:off x="470520" y="1628640"/>
            <a:ext cx="4373280" cy="17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Вредоносные программы </a:t>
            </a:r>
            <a:br/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часто маскируются под: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Картинки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Музыку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Видео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Кряки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Другие программы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67" name="Picture 14" descr=""/>
          <p:cNvPicPr/>
          <p:nvPr/>
        </p:nvPicPr>
        <p:blipFill>
          <a:blip r:embed="rId1"/>
          <a:srcRect l="31229" t="0" r="30970" b="0"/>
          <a:stretch/>
        </p:blipFill>
        <p:spPr>
          <a:xfrm>
            <a:off x="5095440" y="2499120"/>
            <a:ext cx="3218760" cy="5457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68" name="Picture 14" descr=""/>
          <p:cNvPicPr/>
          <p:nvPr/>
        </p:nvPicPr>
        <p:blipFill>
          <a:blip r:embed="rId2"/>
          <a:srcRect l="0" t="0" r="64303" b="0"/>
          <a:stretch/>
        </p:blipFill>
        <p:spPr>
          <a:xfrm>
            <a:off x="5076000" y="1917000"/>
            <a:ext cx="3238200" cy="581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69" name="Picture 15" descr=""/>
          <p:cNvPicPr/>
          <p:nvPr/>
        </p:nvPicPr>
        <p:blipFill>
          <a:blip r:embed="rId3"/>
          <a:srcRect l="31832" t="36458" r="13235" b="17468"/>
          <a:stretch/>
        </p:blipFill>
        <p:spPr>
          <a:xfrm>
            <a:off x="5097600" y="3277080"/>
            <a:ext cx="3240000" cy="132552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70" name="Picture 12" descr=""/>
          <p:cNvPicPr/>
          <p:nvPr/>
        </p:nvPicPr>
        <p:blipFill>
          <a:blip r:embed="rId4"/>
          <a:srcRect l="0" t="60193" r="7493" b="0"/>
          <a:stretch/>
        </p:blipFill>
        <p:spPr>
          <a:xfrm>
            <a:off x="5111280" y="4750560"/>
            <a:ext cx="3202920" cy="1171440"/>
          </a:xfrm>
          <a:prstGeom prst="rect">
            <a:avLst/>
          </a:prstGeom>
          <a:ln w="25560">
            <a:noFill/>
          </a:ln>
          <a:effectLst>
            <a:glow rad="139700">
              <a:srgbClr val="ff0000">
                <a:alpha val="40000"/>
              </a:srgbClr>
            </a:glow>
          </a:effectLst>
        </p:spPr>
      </p:pic>
      <p:pic>
        <p:nvPicPr>
          <p:cNvPr id="271" name="Picture 2" descr=""/>
          <p:cNvPicPr/>
          <p:nvPr/>
        </p:nvPicPr>
        <p:blipFill>
          <a:blip r:embed="rId5"/>
          <a:stretch/>
        </p:blipFill>
        <p:spPr>
          <a:xfrm>
            <a:off x="4844520" y="1645560"/>
            <a:ext cx="3641040" cy="455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4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2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МОБИЛЬНЫЙ ИНТЕРНЕТ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206280" y="476640"/>
            <a:ext cx="177300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41C4B7E7-DC39-431C-82F9-9715A2C1CEE3}" type="slidenum">
              <a:rPr b="1" lang="ru-RU" sz="5400" spc="-1" strike="noStrike">
                <a:solidFill>
                  <a:srgbClr val="3db0e3"/>
                </a:solidFill>
                <a:latin typeface="Arial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505080" y="2637000"/>
            <a:ext cx="3749400" cy="24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Методы распространения платных услуг: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Пробный срок </a:t>
            </a:r>
            <a:br/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(с автоматическим продлением)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Продажа бонусов в играх</a:t>
            </a:r>
            <a:br/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(на непроходимых уровнях)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Архивы с паролем</a:t>
            </a:r>
            <a:br/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(требуется отправить СМС)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77" name="Picture 10" descr=""/>
          <p:cNvPicPr/>
          <p:nvPr/>
        </p:nvPicPr>
        <p:blipFill>
          <a:blip r:embed="rId1"/>
          <a:srcRect l="0" t="0" r="24593" b="0"/>
          <a:stretch/>
        </p:blipFill>
        <p:spPr>
          <a:xfrm>
            <a:off x="5064480" y="1834200"/>
            <a:ext cx="3243240" cy="2746080"/>
          </a:xfrm>
          <a:prstGeom prst="rect">
            <a:avLst/>
          </a:prstGeom>
          <a:ln>
            <a:noFill/>
          </a:ln>
        </p:spPr>
      </p:pic>
      <p:pic>
        <p:nvPicPr>
          <p:cNvPr id="278" name="Picture 2" descr=""/>
          <p:cNvPicPr/>
          <p:nvPr/>
        </p:nvPicPr>
        <p:blipFill>
          <a:blip r:embed="rId2"/>
          <a:srcRect l="0" t="0" r="5002" b="0"/>
          <a:stretch/>
        </p:blipFill>
        <p:spPr>
          <a:xfrm>
            <a:off x="5017320" y="4769640"/>
            <a:ext cx="3290040" cy="1234080"/>
          </a:xfrm>
          <a:prstGeom prst="rect">
            <a:avLst/>
          </a:prstGeom>
          <a:ln>
            <a:noFill/>
          </a:ln>
        </p:spPr>
      </p:pic>
      <p:pic>
        <p:nvPicPr>
          <p:cNvPr id="279" name="Picture 4" descr=""/>
          <p:cNvPicPr/>
          <p:nvPr/>
        </p:nvPicPr>
        <p:blipFill>
          <a:blip r:embed="rId3"/>
          <a:stretch/>
        </p:blipFill>
        <p:spPr>
          <a:xfrm>
            <a:off x="4850640" y="1628640"/>
            <a:ext cx="3640680" cy="455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206280" y="476640"/>
            <a:ext cx="1412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1EFE06DD-63FF-46D6-A0D5-B70EDB90C1E0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НАСТРОЙ КОМПЬЮТЕР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84" name="CustomShape 5"/>
          <p:cNvSpPr/>
          <p:nvPr/>
        </p:nvSpPr>
        <p:spPr>
          <a:xfrm>
            <a:off x="5104080" y="2518560"/>
            <a:ext cx="3824280" cy="32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Пользуйся ограниченной/защищенной учетной записью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Установи антивирус!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Включи файервол!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Настрой браузер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Будь осторожен и думай,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что ты делаешь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Игнорируй звонки и СМС с незнакомых номеров!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85" name="Picture 2" descr=""/>
          <p:cNvPicPr/>
          <p:nvPr/>
        </p:nvPicPr>
        <p:blipFill>
          <a:blip r:embed="rId1"/>
          <a:stretch/>
        </p:blipFill>
        <p:spPr>
          <a:xfrm>
            <a:off x="0" y="1502640"/>
            <a:ext cx="4316760" cy="535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4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2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3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НАСТРОЙ ИНСТРУМЕНТЫ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206280" y="476640"/>
            <a:ext cx="177300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1B3EB251-FF2A-4B32-9F84-8B35190EA875}" type="slidenum">
              <a:rPr b="1" lang="ru-RU" sz="5400" spc="-1" strike="noStrike">
                <a:solidFill>
                  <a:srgbClr val="3db0e3"/>
                </a:solidFill>
                <a:latin typeface="Arial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90" name="CustomShape 5"/>
          <p:cNvSpPr/>
          <p:nvPr/>
        </p:nvSpPr>
        <p:spPr>
          <a:xfrm>
            <a:off x="4795200" y="2166840"/>
            <a:ext cx="4102200" cy="353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Настраиваем браузер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Инструменты браузера</a:t>
            </a:r>
            <a:endParaRPr b="0" lang="ru-RU" sz="1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Защита от фишинга</a:t>
            </a:r>
            <a:endParaRPr b="0" lang="ru-RU" sz="1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Сохранение паролей</a:t>
            </a:r>
            <a:endParaRPr b="0" lang="ru-RU" sz="1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Быстрый доступ</a:t>
            </a:r>
            <a:endParaRPr b="0" lang="ru-RU" sz="1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Избранное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Расширения</a:t>
            </a:r>
            <a:endParaRPr b="0" lang="ru-RU" sz="1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Блокируем рекламу (AdBlock)</a:t>
            </a:r>
            <a:endParaRPr b="0" lang="ru-RU" sz="1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Учитываем рейтинг (WOT)</a:t>
            </a:r>
            <a:endParaRPr b="0" lang="ru-RU" sz="1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Другие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Настраиваем поиск</a:t>
            </a:r>
            <a:endParaRPr b="0" lang="ru-RU" sz="1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Безопасный или семейный поиск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91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07680" y="2349000"/>
            <a:ext cx="3897000" cy="317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206280" y="476640"/>
            <a:ext cx="1412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5AA352C2-64C0-481E-BDA9-60C244C9DE1C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ИНТЕРНЕТ-ЗАВИСИМОСТЬ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5104080" y="1851480"/>
            <a:ext cx="3824280" cy="48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Признаки 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сидишь за компьютером больше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1 часа в день;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не хочешь отрываться от компьютера;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включаешь компьютер раньше,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чем умоешься;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лучше поиграешь, чем поешь;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плохо спишь и не высыпаешься;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удобней общаться в сети,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чем в жизни;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ругаешься с родителями, когда нужно выключить компьютер и помочь по дому, сделать уроки;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готов солгать, чтобы посидеть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за компьютером подольше;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готов тратить деньги на бонусы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 играх.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97" name="Picture 2" descr=""/>
          <p:cNvPicPr/>
          <p:nvPr/>
        </p:nvPicPr>
        <p:blipFill>
          <a:blip r:embed="rId1"/>
          <a:stretch/>
        </p:blipFill>
        <p:spPr>
          <a:xfrm>
            <a:off x="0" y="2511720"/>
            <a:ext cx="4596840" cy="2945160"/>
          </a:xfrm>
          <a:prstGeom prst="rect">
            <a:avLst/>
          </a:prstGeom>
          <a:ln>
            <a:noFill/>
          </a:ln>
        </p:spPr>
      </p:pic>
      <p:sp>
        <p:nvSpPr>
          <p:cNvPr id="298" name="CustomShape 6"/>
          <p:cNvSpPr/>
          <p:nvPr/>
        </p:nvSpPr>
        <p:spPr>
          <a:xfrm>
            <a:off x="429480" y="5514120"/>
            <a:ext cx="342180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Ограничь </a:t>
            </a:r>
            <a:br/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пользование интернетом, </a:t>
            </a:r>
            <a:br/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живи реальной жизнью!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4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-37800" y="1925280"/>
            <a:ext cx="936720" cy="575280"/>
          </a:xfrm>
          <a:prstGeom prst="rect">
            <a:avLst/>
          </a:prstGeom>
          <a:solidFill>
            <a:srgbClr val="629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467640" y="1772640"/>
            <a:ext cx="435600" cy="721800"/>
          </a:xfrm>
          <a:custGeom>
            <a:avLst/>
            <a:gdLst/>
            <a:ahLst/>
            <a:rect l="l" t="t" r="r" b="b"/>
            <a:pathLst>
              <a:path w="436240" h="722699">
                <a:moveTo>
                  <a:pt x="0" y="0"/>
                </a:moveTo>
                <a:lnTo>
                  <a:pt x="436240" y="0"/>
                </a:lnTo>
                <a:lnTo>
                  <a:pt x="436240" y="722699"/>
                </a:lnTo>
                <a:cubicBezTo>
                  <a:pt x="294176" y="685855"/>
                  <a:pt x="433466" y="729397"/>
                  <a:pt x="10048" y="612167"/>
                </a:cubicBezTo>
                <a:cubicBezTo>
                  <a:pt x="1675" y="-13919"/>
                  <a:pt x="3349" y="204056"/>
                  <a:pt x="0" y="0"/>
                </a:cubicBez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467640" y="1772640"/>
            <a:ext cx="2951640" cy="605520"/>
          </a:xfrm>
          <a:custGeom>
            <a:avLst/>
            <a:gdLst/>
            <a:ahLst/>
            <a:rect l="l" t="t" r="r" b="b"/>
            <a:pathLst>
              <a:path w="2952328" h="606209">
                <a:moveTo>
                  <a:pt x="0" y="0"/>
                </a:moveTo>
                <a:lnTo>
                  <a:pt x="2952328" y="0"/>
                </a:lnTo>
                <a:cubicBezTo>
                  <a:pt x="2623195" y="306594"/>
                  <a:pt x="2617299" y="306640"/>
                  <a:pt x="2627348" y="312216"/>
                </a:cubicBezTo>
                <a:cubicBezTo>
                  <a:pt x="2928798" y="609195"/>
                  <a:pt x="2613147" y="314376"/>
                  <a:pt x="2937256" y="606209"/>
                </a:cubicBezTo>
                <a:lnTo>
                  <a:pt x="5024" y="606209"/>
                </a:lnTo>
                <a:cubicBezTo>
                  <a:pt x="3349" y="404139"/>
                  <a:pt x="1675" y="202070"/>
                  <a:pt x="0" y="0"/>
                </a:cubicBezTo>
                <a:close/>
              </a:path>
            </a:pathLst>
          </a:cu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4"/>
          <p:cNvSpPr/>
          <p:nvPr/>
        </p:nvSpPr>
        <p:spPr>
          <a:xfrm>
            <a:off x="866880" y="1850400"/>
            <a:ext cx="156996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600" spc="94" strike="noStrike">
                <a:solidFill>
                  <a:srgbClr val="ffffff"/>
                </a:solidFill>
                <a:latin typeface="Arial"/>
                <a:ea typeface="DejaVu Sans"/>
              </a:rPr>
              <a:t>Инструменты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8233920" y="1925280"/>
            <a:ext cx="937440" cy="575280"/>
          </a:xfrm>
          <a:prstGeom prst="rect">
            <a:avLst/>
          </a:pr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6"/>
          <p:cNvSpPr/>
          <p:nvPr/>
        </p:nvSpPr>
        <p:spPr>
          <a:xfrm>
            <a:off x="8229600" y="1772640"/>
            <a:ext cx="436320" cy="721800"/>
          </a:xfrm>
          <a:custGeom>
            <a:avLst/>
            <a:gdLst/>
            <a:ahLst/>
            <a:rect l="l" t="t" r="r" b="b"/>
            <a:pathLst>
              <a:path w="436240" h="722699">
                <a:moveTo>
                  <a:pt x="0" y="0"/>
                </a:moveTo>
                <a:lnTo>
                  <a:pt x="436240" y="0"/>
                </a:lnTo>
                <a:lnTo>
                  <a:pt x="436240" y="722699"/>
                </a:lnTo>
                <a:cubicBezTo>
                  <a:pt x="294176" y="685855"/>
                  <a:pt x="433466" y="729397"/>
                  <a:pt x="10048" y="612167"/>
                </a:cubicBezTo>
                <a:cubicBezTo>
                  <a:pt x="1675" y="-13919"/>
                  <a:pt x="3349" y="204056"/>
                  <a:pt x="0" y="0"/>
                </a:cubicBezTo>
                <a:close/>
              </a:path>
            </a:pathLst>
          </a:custGeom>
          <a:solidFill>
            <a:srgbClr val="84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7"/>
          <p:cNvSpPr/>
          <p:nvPr/>
        </p:nvSpPr>
        <p:spPr>
          <a:xfrm>
            <a:off x="4549320" y="1772640"/>
            <a:ext cx="4116600" cy="609840"/>
          </a:xfrm>
          <a:custGeom>
            <a:avLst/>
            <a:gdLst/>
            <a:ahLst/>
            <a:rect l="l" t="t" r="r" b="b"/>
            <a:pathLst>
              <a:path w="2964567" h="610423">
                <a:moveTo>
                  <a:pt x="0" y="0"/>
                </a:moveTo>
                <a:lnTo>
                  <a:pt x="2952328" y="0"/>
                </a:lnTo>
                <a:cubicBezTo>
                  <a:pt x="2699059" y="302380"/>
                  <a:pt x="2694069" y="298578"/>
                  <a:pt x="2704118" y="304154"/>
                </a:cubicBezTo>
                <a:cubicBezTo>
                  <a:pt x="2966120" y="609560"/>
                  <a:pt x="2704182" y="301734"/>
                  <a:pt x="2964567" y="610423"/>
                </a:cubicBezTo>
                <a:lnTo>
                  <a:pt x="5024" y="606209"/>
                </a:lnTo>
                <a:cubicBezTo>
                  <a:pt x="3349" y="404139"/>
                  <a:pt x="1675" y="202070"/>
                  <a:pt x="0" y="0"/>
                </a:cubicBezTo>
                <a:close/>
              </a:path>
            </a:pathLst>
          </a:custGeom>
          <a:solidFill>
            <a:srgbClr val="f0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8"/>
          <p:cNvSpPr/>
          <p:nvPr/>
        </p:nvSpPr>
        <p:spPr>
          <a:xfrm>
            <a:off x="5209560" y="1772640"/>
            <a:ext cx="236628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Что такое сайт? </a:t>
            </a:r>
            <a:br/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Какие бывают сайты: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3" name="CustomShape 9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10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11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ИНСТРУМЕНТЫ ДЛЯ РАБОТЫ В ИНТЕРНЕТЕ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6" name="CustomShape 12"/>
          <p:cNvSpPr/>
          <p:nvPr/>
        </p:nvSpPr>
        <p:spPr>
          <a:xfrm>
            <a:off x="206280" y="476640"/>
            <a:ext cx="908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B13D187B-6AE7-4742-B51F-B58703F5050E}" type="slidenum">
              <a:rPr b="1" lang="ru-RU" sz="5400" spc="-1" strike="noStrike">
                <a:solidFill>
                  <a:srgbClr val="3db0e3"/>
                </a:solidFill>
                <a:latin typeface="Arial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97" name="CustomShape 13"/>
          <p:cNvSpPr/>
          <p:nvPr/>
        </p:nvSpPr>
        <p:spPr>
          <a:xfrm>
            <a:off x="611640" y="2997000"/>
            <a:ext cx="2159640" cy="575280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4"/>
          <p:cNvSpPr/>
          <p:nvPr/>
        </p:nvSpPr>
        <p:spPr>
          <a:xfrm>
            <a:off x="611640" y="3084840"/>
            <a:ext cx="215964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браузер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9" name="CustomShape 15"/>
          <p:cNvSpPr/>
          <p:nvPr/>
        </p:nvSpPr>
        <p:spPr>
          <a:xfrm>
            <a:off x="611640" y="3933000"/>
            <a:ext cx="2159640" cy="575280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16"/>
          <p:cNvSpPr/>
          <p:nvPr/>
        </p:nvSpPr>
        <p:spPr>
          <a:xfrm>
            <a:off x="611640" y="4006800"/>
            <a:ext cx="2159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приложение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1" name="CustomShape 17"/>
          <p:cNvSpPr/>
          <p:nvPr/>
        </p:nvSpPr>
        <p:spPr>
          <a:xfrm>
            <a:off x="611640" y="4869000"/>
            <a:ext cx="2159640" cy="575280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18"/>
          <p:cNvSpPr/>
          <p:nvPr/>
        </p:nvSpPr>
        <p:spPr>
          <a:xfrm>
            <a:off x="611640" y="4959000"/>
            <a:ext cx="2159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почтовый клиент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3" name="CustomShape 19"/>
          <p:cNvSpPr/>
          <p:nvPr/>
        </p:nvSpPr>
        <p:spPr>
          <a:xfrm>
            <a:off x="611640" y="5733360"/>
            <a:ext cx="2159640" cy="575280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20"/>
          <p:cNvSpPr/>
          <p:nvPr/>
        </p:nvSpPr>
        <p:spPr>
          <a:xfrm>
            <a:off x="611640" y="5823000"/>
            <a:ext cx="2159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расширение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5" name="CustomShape 21"/>
          <p:cNvSpPr/>
          <p:nvPr/>
        </p:nvSpPr>
        <p:spPr>
          <a:xfrm>
            <a:off x="4644000" y="2853000"/>
            <a:ext cx="44992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3056a2"/>
                </a:solidFill>
                <a:latin typeface="Arial"/>
                <a:ea typeface="DejaVu Sans"/>
              </a:rPr>
              <a:t>служба сообщений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6" name="CustomShape 22"/>
          <p:cNvSpPr/>
          <p:nvPr/>
        </p:nvSpPr>
        <p:spPr>
          <a:xfrm>
            <a:off x="5868000" y="3491640"/>
            <a:ext cx="32752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3056a2"/>
                </a:solidFill>
                <a:latin typeface="Arial"/>
                <a:ea typeface="DejaVu Sans"/>
              </a:rPr>
              <a:t>социальная сеть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7" name="CustomShape 23"/>
          <p:cNvSpPr/>
          <p:nvPr/>
        </p:nvSpPr>
        <p:spPr>
          <a:xfrm>
            <a:off x="6522120" y="4139640"/>
            <a:ext cx="262116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3056a2"/>
                </a:solidFill>
                <a:latin typeface="Arial"/>
                <a:ea typeface="DejaVu Sans"/>
              </a:rPr>
              <a:t>почтовый сервис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8" name="CustomShape 24"/>
          <p:cNvSpPr/>
          <p:nvPr/>
        </p:nvSpPr>
        <p:spPr>
          <a:xfrm>
            <a:off x="7092360" y="4684320"/>
            <a:ext cx="20620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3056a2"/>
                </a:solidFill>
                <a:latin typeface="Arial"/>
                <a:ea typeface="DejaVu Sans"/>
              </a:rPr>
              <a:t>поисковик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9" name="CustomShape 25"/>
          <p:cNvSpPr/>
          <p:nvPr/>
        </p:nvSpPr>
        <p:spPr>
          <a:xfrm>
            <a:off x="7350120" y="5311440"/>
            <a:ext cx="179316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3056a2"/>
                </a:solidFill>
                <a:latin typeface="Arial"/>
                <a:ea typeface="DejaVu Sans"/>
              </a:rPr>
              <a:t>сайт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0" name="CustomShape 26"/>
          <p:cNvSpPr/>
          <p:nvPr/>
        </p:nvSpPr>
        <p:spPr>
          <a:xfrm>
            <a:off x="7506000" y="5899320"/>
            <a:ext cx="16372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3056a2"/>
                </a:solidFill>
                <a:latin typeface="Arial"/>
                <a:ea typeface="DejaVu Sans"/>
              </a:rPr>
              <a:t>wiki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1" name="CustomShape 27"/>
          <p:cNvSpPr/>
          <p:nvPr/>
        </p:nvSpPr>
        <p:spPr>
          <a:xfrm>
            <a:off x="5720040" y="3596400"/>
            <a:ext cx="143280" cy="143280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8"/>
          <p:cNvSpPr/>
          <p:nvPr/>
        </p:nvSpPr>
        <p:spPr>
          <a:xfrm>
            <a:off x="4500000" y="2997000"/>
            <a:ext cx="143280" cy="143280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29"/>
          <p:cNvSpPr/>
          <p:nvPr/>
        </p:nvSpPr>
        <p:spPr>
          <a:xfrm>
            <a:off x="6418080" y="4271760"/>
            <a:ext cx="143280" cy="143280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30"/>
          <p:cNvSpPr/>
          <p:nvPr/>
        </p:nvSpPr>
        <p:spPr>
          <a:xfrm>
            <a:off x="6829560" y="4792680"/>
            <a:ext cx="143280" cy="143280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31"/>
          <p:cNvSpPr/>
          <p:nvPr/>
        </p:nvSpPr>
        <p:spPr>
          <a:xfrm>
            <a:off x="7092360" y="5445360"/>
            <a:ext cx="143280" cy="143280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2"/>
          <p:cNvSpPr/>
          <p:nvPr/>
        </p:nvSpPr>
        <p:spPr>
          <a:xfrm>
            <a:off x="7409880" y="6004080"/>
            <a:ext cx="143280" cy="143280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33"/>
          <p:cNvSpPr/>
          <p:nvPr/>
        </p:nvSpPr>
        <p:spPr>
          <a:xfrm rot="5400000">
            <a:off x="3611880" y="3784680"/>
            <a:ext cx="1603800" cy="316080"/>
          </a:xfrm>
          <a:prstGeom prst="bentConnector3">
            <a:avLst>
              <a:gd name="adj1" fmla="val 19272"/>
            </a:avLst>
          </a:prstGeom>
          <a:noFill/>
          <a:ln w="38160">
            <a:solidFill>
              <a:schemeClr val="bg1"/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4"/>
          <p:cNvSpPr/>
          <p:nvPr/>
        </p:nvSpPr>
        <p:spPr>
          <a:xfrm flipV="1" rot="10800000">
            <a:off x="6867720" y="5821920"/>
            <a:ext cx="1147320" cy="1076760"/>
          </a:xfrm>
          <a:prstGeom prst="bentConnector2">
            <a:avLst/>
          </a:prstGeom>
          <a:noFill/>
          <a:ln w="38160">
            <a:solidFill>
              <a:schemeClr val="bg1"/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35"/>
          <p:cNvSpPr/>
          <p:nvPr/>
        </p:nvSpPr>
        <p:spPr>
          <a:xfrm flipV="1" rot="10800000">
            <a:off x="7975800" y="5146560"/>
            <a:ext cx="1557360" cy="401400"/>
          </a:xfrm>
          <a:prstGeom prst="bentConnector3">
            <a:avLst>
              <a:gd name="adj1" fmla="val 101206"/>
            </a:avLst>
          </a:prstGeom>
          <a:noFill/>
          <a:ln w="38160">
            <a:solidFill>
              <a:schemeClr val="bg1"/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36"/>
          <p:cNvSpPr/>
          <p:nvPr/>
        </p:nvSpPr>
        <p:spPr>
          <a:xfrm flipV="1" rot="10800000">
            <a:off x="8294400" y="5241600"/>
            <a:ext cx="1464480" cy="18828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/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37"/>
          <p:cNvSpPr/>
          <p:nvPr/>
        </p:nvSpPr>
        <p:spPr>
          <a:xfrm flipV="1" rot="16200000">
            <a:off x="6131880" y="4412520"/>
            <a:ext cx="266760" cy="1796760"/>
          </a:xfrm>
          <a:prstGeom prst="bentConnector2">
            <a:avLst/>
          </a:prstGeom>
          <a:noFill/>
          <a:ln w="38160">
            <a:solidFill>
              <a:schemeClr val="bg1"/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38"/>
          <p:cNvSpPr/>
          <p:nvPr/>
        </p:nvSpPr>
        <p:spPr>
          <a:xfrm rot="10800000">
            <a:off x="7409880" y="6076080"/>
            <a:ext cx="2042280" cy="76392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/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3" name="Picture 3" descr=""/>
          <p:cNvPicPr/>
          <p:nvPr/>
        </p:nvPicPr>
        <p:blipFill>
          <a:blip r:embed="rId1"/>
          <a:stretch/>
        </p:blipFill>
        <p:spPr>
          <a:xfrm>
            <a:off x="2899080" y="4745520"/>
            <a:ext cx="3345480" cy="211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4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2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3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ИНТЕРНЕТ-ЗАВИСИМОСТЬ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206280" y="476640"/>
            <a:ext cx="177300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ECB11020-BE85-46DF-B5E2-A8AADE721C12}" type="slidenum">
              <a:rPr b="1" lang="ru-RU" sz="5400" spc="-1" strike="noStrike">
                <a:solidFill>
                  <a:srgbClr val="3db0e3"/>
                </a:solidFill>
                <a:latin typeface="Arial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303" name="CustomShape 5"/>
          <p:cNvSpPr/>
          <p:nvPr/>
        </p:nvSpPr>
        <p:spPr>
          <a:xfrm>
            <a:off x="4795200" y="2166840"/>
            <a:ext cx="4102200" cy="356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 России до 80% школьников </a:t>
            </a: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 возрасте 12—13 лет страдают компьютерной зависимостью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Каждый третий выпускник имеет близорукость, нарушение осанки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Каждый четвертый выпускник имеет патологию сердечно-сосудистой системы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75% школьников  находятся в условиях гиподинамии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 России полностью здоровы только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14-23% школьников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04" name="Picture 3" descr=""/>
          <p:cNvPicPr/>
          <p:nvPr/>
        </p:nvPicPr>
        <p:blipFill>
          <a:blip r:embed="rId1"/>
          <a:stretch/>
        </p:blipFill>
        <p:spPr>
          <a:xfrm>
            <a:off x="705960" y="2274480"/>
            <a:ext cx="3438720" cy="3251880"/>
          </a:xfrm>
          <a:prstGeom prst="rect">
            <a:avLst/>
          </a:prstGeom>
          <a:ln>
            <a:noFill/>
          </a:ln>
        </p:spPr>
      </p:pic>
      <p:sp>
        <p:nvSpPr>
          <p:cNvPr id="305" name="CustomShape 6"/>
          <p:cNvSpPr/>
          <p:nvPr/>
        </p:nvSpPr>
        <p:spPr>
          <a:xfrm>
            <a:off x="429480" y="5514120"/>
            <a:ext cx="342180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Ограничь </a:t>
            </a:r>
            <a:br/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пользование интернетом, </a:t>
            </a:r>
            <a:br/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живи реальной жизнью!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933640" y="3650040"/>
            <a:ext cx="1230480" cy="675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2"/>
          <p:cNvSpPr/>
          <p:nvPr/>
        </p:nvSpPr>
        <p:spPr>
          <a:xfrm>
            <a:off x="3624840" y="3416400"/>
            <a:ext cx="5529960" cy="761400"/>
          </a:xfrm>
          <a:custGeom>
            <a:avLst/>
            <a:gdLst/>
            <a:ahLst/>
            <a:rect l="l" t="t" r="r" b="b"/>
            <a:pathLst>
              <a:path w="5530746" h="508156">
                <a:moveTo>
                  <a:pt x="0" y="508156"/>
                </a:moveTo>
                <a:lnTo>
                  <a:pt x="211925" y="4100"/>
                </a:lnTo>
                <a:lnTo>
                  <a:pt x="5524715" y="0"/>
                </a:lnTo>
                <a:cubicBezTo>
                  <a:pt x="5531980" y="1267"/>
                  <a:pt x="5531051" y="338771"/>
                  <a:pt x="5530117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3"/>
          <p:cNvSpPr/>
          <p:nvPr/>
        </p:nvSpPr>
        <p:spPr>
          <a:xfrm>
            <a:off x="3768120" y="3546360"/>
            <a:ext cx="47451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СПАСИБО ЗА ВНИМАНИЕ!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09" name="Picture 4" descr=""/>
          <p:cNvPicPr/>
          <p:nvPr/>
        </p:nvPicPr>
        <p:blipFill>
          <a:blip r:embed="rId1"/>
          <a:stretch/>
        </p:blipFill>
        <p:spPr>
          <a:xfrm>
            <a:off x="5724000" y="1124640"/>
            <a:ext cx="2982600" cy="1007280"/>
          </a:xfrm>
          <a:prstGeom prst="rect">
            <a:avLst/>
          </a:prstGeom>
          <a:ln>
            <a:noFill/>
          </a:ln>
        </p:spPr>
      </p:pic>
      <p:sp>
        <p:nvSpPr>
          <p:cNvPr id="310" name="CustomShape 4"/>
          <p:cNvSpPr/>
          <p:nvPr/>
        </p:nvSpPr>
        <p:spPr>
          <a:xfrm>
            <a:off x="467640" y="6165360"/>
            <a:ext cx="41022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3056a2"/>
                </a:solidFill>
                <a:latin typeface="Arial"/>
                <a:ea typeface="DejaVu Sans"/>
              </a:rPr>
              <a:t>ligainternet.ru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"/>
          <p:cNvPicPr/>
          <p:nvPr/>
        </p:nvPicPr>
        <p:blipFill>
          <a:blip r:embed="rId1"/>
          <a:srcRect l="1722" t="0" r="2410" b="0"/>
          <a:stretch/>
        </p:blipFill>
        <p:spPr>
          <a:xfrm>
            <a:off x="0" y="1610640"/>
            <a:ext cx="9154440" cy="52466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1D653A8-76D6-44D0-9676-216DF950953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06280" y="476640"/>
            <a:ext cx="908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D50983EF-5796-436E-950E-76A51A10E220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ЛИЧНЫЕ ДАННЫЕ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254160" y="1130760"/>
            <a:ext cx="3112560" cy="34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Проверь и настрой приватность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Используйте ник (псевдоним) или неполное ФИО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Подумай, прежде чем указать: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Мобильный телефон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Возраст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Адрес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Последние покупки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Электронную почту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Другие важные данные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Их часто собирают хулиганы и преступники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31" name="CustomShape 7"/>
          <p:cNvSpPr/>
          <p:nvPr/>
        </p:nvSpPr>
        <p:spPr>
          <a:xfrm>
            <a:off x="5364000" y="5013000"/>
            <a:ext cx="379044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Все, что попало в интернет, </a:t>
            </a:r>
            <a:br/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остается там навсегда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06280" y="476640"/>
            <a:ext cx="908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AC95CD99-4702-477B-A2E9-8E3455AAC26C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ВНИМАНИЕ! ПРИМЕРЫ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5004000" y="3395520"/>
            <a:ext cx="3342600" cy="1242720"/>
          </a:xfrm>
          <a:prstGeom prst="rect">
            <a:avLst/>
          </a:prstGeom>
          <a:ln w="25560">
            <a:noFill/>
          </a:ln>
        </p:spPr>
      </p:pic>
      <p:pic>
        <p:nvPicPr>
          <p:cNvPr id="137" name="Picture 4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0" t="0" r="0" b="40020"/>
          <a:stretch/>
        </p:blipFill>
        <p:spPr>
          <a:xfrm>
            <a:off x="5076000" y="4957200"/>
            <a:ext cx="3175920" cy="1288440"/>
          </a:xfrm>
          <a:prstGeom prst="rect">
            <a:avLst/>
          </a:prstGeom>
          <a:ln>
            <a:noFill/>
          </a:ln>
        </p:spPr>
      </p:pic>
      <p:sp>
        <p:nvSpPr>
          <p:cNvPr id="138" name="CustomShape 5"/>
          <p:cNvSpPr/>
          <p:nvPr/>
        </p:nvSpPr>
        <p:spPr>
          <a:xfrm>
            <a:off x="919440" y="5232240"/>
            <a:ext cx="31759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Регулярно проверяй и настраивай приватность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5076000" y="2138400"/>
            <a:ext cx="317592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 интернете можно найти данные даже с неработающих и отключенных сайтов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40" name="Picture 6" descr=""/>
          <p:cNvPicPr/>
          <p:nvPr/>
        </p:nvPicPr>
        <p:blipFill>
          <a:blip r:embed="rId4"/>
          <a:srcRect l="0" t="0" r="0" b="37542"/>
          <a:stretch/>
        </p:blipFill>
        <p:spPr>
          <a:xfrm>
            <a:off x="894600" y="1989000"/>
            <a:ext cx="3225600" cy="2827080"/>
          </a:xfrm>
          <a:prstGeom prst="rect">
            <a:avLst/>
          </a:prstGeom>
          <a:ln>
            <a:noFill/>
          </a:ln>
        </p:spPr>
      </p:pic>
      <p:pic>
        <p:nvPicPr>
          <p:cNvPr id="141" name="Picture 5" descr=""/>
          <p:cNvPicPr/>
          <p:nvPr/>
        </p:nvPicPr>
        <p:blipFill>
          <a:blip r:embed="rId5"/>
          <a:stretch/>
        </p:blipFill>
        <p:spPr>
          <a:xfrm>
            <a:off x="711360" y="1739880"/>
            <a:ext cx="3640680" cy="4554000"/>
          </a:xfrm>
          <a:prstGeom prst="rect">
            <a:avLst/>
          </a:prstGeom>
          <a:ln>
            <a:noFill/>
          </a:ln>
        </p:spPr>
      </p:pic>
      <p:pic>
        <p:nvPicPr>
          <p:cNvPr id="142" name="Picture 3" descr=""/>
          <p:cNvPicPr/>
          <p:nvPr/>
        </p:nvPicPr>
        <p:blipFill>
          <a:blip r:embed="rId6"/>
          <a:stretch/>
        </p:blipFill>
        <p:spPr>
          <a:xfrm>
            <a:off x="4850640" y="1772640"/>
            <a:ext cx="3649680" cy="456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4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3078360" y="4414320"/>
            <a:ext cx="5494320" cy="146088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3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ТВОЙ «ЦИФРОВОЙ ПОРТРЕТ»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206280" y="476640"/>
            <a:ext cx="908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9565147B-E916-405C-A1C8-0E0D3497AD76}" type="slidenum">
              <a:rPr b="1" lang="ru-RU" sz="5400" spc="-1" strike="noStrike">
                <a:solidFill>
                  <a:srgbClr val="3db0e3"/>
                </a:solidFill>
                <a:latin typeface="Arial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5508000" y="1972080"/>
            <a:ext cx="362592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Фотографии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Комментарии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Личные контакты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Семья и родственники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Дом и покупки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Школа и отпуск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49" name="Picture 2" descr=""/>
          <p:cNvPicPr/>
          <p:nvPr/>
        </p:nvPicPr>
        <p:blipFill>
          <a:blip r:embed="rId2"/>
          <a:stretch/>
        </p:blipFill>
        <p:spPr>
          <a:xfrm>
            <a:off x="395640" y="1700640"/>
            <a:ext cx="4899960" cy="1926720"/>
          </a:xfrm>
          <a:prstGeom prst="rect">
            <a:avLst/>
          </a:prstGeom>
          <a:ln>
            <a:noFill/>
          </a:ln>
        </p:spPr>
      </p:pic>
      <p:sp>
        <p:nvSpPr>
          <p:cNvPr id="150" name="CustomShape 6"/>
          <p:cNvSpPr/>
          <p:nvPr/>
        </p:nvSpPr>
        <p:spPr>
          <a:xfrm>
            <a:off x="3078360" y="2187360"/>
            <a:ext cx="221688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Помни!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Все, что попало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 интернет,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остается там навсегда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>
            <a:off x="409320" y="4375080"/>
            <a:ext cx="222048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Одноклассники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Родители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Соседи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Учителя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Преподаватели ВУЗа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Твои дети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395640" y="4005000"/>
            <a:ext cx="85082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Фотографии, которые ты выложил вчера, смогут увидеть послезавтра и позже: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409320" y="6237360"/>
            <a:ext cx="85082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ru-RU" sz="1400" spc="-1" strike="noStrike">
                <a:solidFill>
                  <a:srgbClr val="02765a"/>
                </a:solidFill>
                <a:latin typeface="Arial"/>
                <a:ea typeface="DejaVu Sans"/>
              </a:rPr>
              <a:t>Действуй сегодня так, чтобы завтра не было стыдно!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06280" y="476640"/>
            <a:ext cx="908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C1D083ED-8C99-4915-AFE0-6B410251044B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ВНИМАНИЕ! ПРИМЕРЫ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58" name="Picture 4" descr=""/>
          <p:cNvPicPr/>
          <p:nvPr/>
        </p:nvPicPr>
        <p:blipFill>
          <a:blip r:embed="rId1"/>
          <a:stretch/>
        </p:blipFill>
        <p:spPr>
          <a:xfrm>
            <a:off x="1049400" y="1789200"/>
            <a:ext cx="3127320" cy="149508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9" name="Picture 2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/>
        </p:blipFill>
        <p:spPr>
          <a:xfrm>
            <a:off x="2613240" y="2238480"/>
            <a:ext cx="1415160" cy="596880"/>
          </a:xfrm>
          <a:prstGeom prst="rect">
            <a:avLst/>
          </a:prstGeom>
          <a:ln>
            <a:noFill/>
          </a:ln>
        </p:spPr>
      </p:pic>
      <p:pic>
        <p:nvPicPr>
          <p:cNvPr id="160" name="Picture 3" descr=""/>
          <p:cNvPicPr/>
          <p:nvPr/>
        </p:nvPicPr>
        <p:blipFill>
          <a:blip r:embed="rId4"/>
          <a:srcRect l="0" t="0" r="12212" b="0"/>
          <a:stretch/>
        </p:blipFill>
        <p:spPr>
          <a:xfrm>
            <a:off x="1018800" y="3357000"/>
            <a:ext cx="3160080" cy="1249200"/>
          </a:xfrm>
          <a:prstGeom prst="rect">
            <a:avLst/>
          </a:prstGeom>
          <a:ln>
            <a:noFill/>
          </a:ln>
        </p:spPr>
      </p:pic>
      <p:pic>
        <p:nvPicPr>
          <p:cNvPr id="161" name="Picture 6" descr=""/>
          <p:cNvPicPr/>
          <p:nvPr/>
        </p:nvPicPr>
        <p:blipFill>
          <a:blip r:embed="rId5"/>
          <a:srcRect l="0" t="0" r="-5719" b="0"/>
          <a:stretch/>
        </p:blipFill>
        <p:spPr>
          <a:xfrm>
            <a:off x="1004400" y="5427720"/>
            <a:ext cx="3418920" cy="590040"/>
          </a:xfrm>
          <a:prstGeom prst="rect">
            <a:avLst/>
          </a:prstGeom>
          <a:ln w="2556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2" name="Picture 4" descr=""/>
          <p:cNvPicPr/>
          <p:nvPr/>
        </p:nvPicPr>
        <p:blipFill>
          <a:blip r:embed="rId6"/>
          <a:stretch/>
        </p:blipFill>
        <p:spPr>
          <a:xfrm>
            <a:off x="5076000" y="1926360"/>
            <a:ext cx="3311640" cy="1141920"/>
          </a:xfrm>
          <a:prstGeom prst="rect">
            <a:avLst/>
          </a:prstGeom>
          <a:ln>
            <a:noFill/>
          </a:ln>
        </p:spPr>
      </p:pic>
      <p:pic>
        <p:nvPicPr>
          <p:cNvPr id="163" name="Picture 7" descr=""/>
          <p:cNvPicPr/>
          <p:nvPr/>
        </p:nvPicPr>
        <p:blipFill>
          <a:blip r:embed="rId7"/>
          <a:srcRect l="0" t="0" r="7983" b="0"/>
          <a:stretch/>
        </p:blipFill>
        <p:spPr>
          <a:xfrm>
            <a:off x="1018800" y="4838760"/>
            <a:ext cx="3157920" cy="596520"/>
          </a:xfrm>
          <a:prstGeom prst="rect">
            <a:avLst/>
          </a:prstGeom>
          <a:ln w="2556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4" name="Picture 3" descr=""/>
          <p:cNvPicPr/>
          <p:nvPr/>
        </p:nvPicPr>
        <p:blipFill>
          <a:blip r:embed="rId8"/>
          <a:stretch/>
        </p:blipFill>
        <p:spPr>
          <a:xfrm>
            <a:off x="788400" y="1628640"/>
            <a:ext cx="3649680" cy="4563720"/>
          </a:xfrm>
          <a:prstGeom prst="rect">
            <a:avLst/>
          </a:prstGeom>
          <a:ln>
            <a:noFill/>
          </a:ln>
        </p:spPr>
      </p:pic>
      <p:pic>
        <p:nvPicPr>
          <p:cNvPr id="165" name="Picture 5" descr=""/>
          <p:cNvPicPr/>
          <p:nvPr/>
        </p:nvPicPr>
        <p:blipFill>
          <a:blip r:embed="rId9"/>
          <a:stretch/>
        </p:blipFill>
        <p:spPr>
          <a:xfrm>
            <a:off x="5076000" y="3275280"/>
            <a:ext cx="3311640" cy="1340640"/>
          </a:xfrm>
          <a:prstGeom prst="rect">
            <a:avLst/>
          </a:prstGeom>
          <a:ln>
            <a:noFill/>
          </a:ln>
        </p:spPr>
      </p:pic>
      <p:pic>
        <p:nvPicPr>
          <p:cNvPr id="166" name="Picture 6" descr=""/>
          <p:cNvPicPr/>
          <p:nvPr/>
        </p:nvPicPr>
        <p:blipFill>
          <a:blip r:embed="rId10"/>
          <a:srcRect l="0" t="0" r="0" b="17402"/>
          <a:stretch/>
        </p:blipFill>
        <p:spPr>
          <a:xfrm>
            <a:off x="4965120" y="4797000"/>
            <a:ext cx="3420000" cy="1220400"/>
          </a:xfrm>
          <a:prstGeom prst="rect">
            <a:avLst/>
          </a:prstGeom>
          <a:ln>
            <a:noFill/>
          </a:ln>
        </p:spPr>
      </p:pic>
      <p:pic>
        <p:nvPicPr>
          <p:cNvPr id="167" name="Picture 3" descr=""/>
          <p:cNvPicPr/>
          <p:nvPr/>
        </p:nvPicPr>
        <p:blipFill>
          <a:blip r:embed="rId11"/>
          <a:stretch/>
        </p:blipFill>
        <p:spPr>
          <a:xfrm>
            <a:off x="4850640" y="1628640"/>
            <a:ext cx="3649680" cy="4563720"/>
          </a:xfrm>
          <a:prstGeom prst="rect">
            <a:avLst/>
          </a:prstGeom>
          <a:ln>
            <a:noFill/>
          </a:ln>
        </p:spPr>
      </p:pic>
      <p:sp>
        <p:nvSpPr>
          <p:cNvPr id="168" name="CustomShape 5"/>
          <p:cNvSpPr/>
          <p:nvPr/>
        </p:nvSpPr>
        <p:spPr>
          <a:xfrm>
            <a:off x="409320" y="6289560"/>
            <a:ext cx="85082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ru-RU" sz="1400" spc="-1" strike="noStrike">
                <a:solidFill>
                  <a:srgbClr val="02765a"/>
                </a:solidFill>
                <a:latin typeface="Arial"/>
                <a:ea typeface="DejaVu Sans"/>
              </a:rPr>
              <a:t>Цифровой портрет – все, что ты делаешь в интернете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4" descr=""/>
          <p:cNvPicPr/>
          <p:nvPr/>
        </p:nvPicPr>
        <p:blipFill>
          <a:blip r:embed="rId1"/>
          <a:stretch/>
        </p:blipFill>
        <p:spPr>
          <a:xfrm>
            <a:off x="1049400" y="3357000"/>
            <a:ext cx="3235680" cy="2845800"/>
          </a:xfrm>
          <a:prstGeom prst="rect">
            <a:avLst/>
          </a:prstGeom>
          <a:ln w="2556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0" name="CustomShape 1"/>
          <p:cNvSpPr/>
          <p:nvPr/>
        </p:nvSpPr>
        <p:spPr>
          <a:xfrm>
            <a:off x="206280" y="476640"/>
            <a:ext cx="908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50DCE146-5493-4830-98A9-36C870C21B6B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ГИПОТЕТИЧЕСКИЙ ЦИФРОВОЙ ПОРТРЕТ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4850640" y="-963360"/>
            <a:ext cx="317592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 интернете можно найти данные даже с неработающих и отключенных сайтов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5436000" y="4974840"/>
            <a:ext cx="259020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2765a"/>
                </a:solidFill>
                <a:latin typeface="Arial"/>
                <a:ea typeface="DejaVu Sans"/>
              </a:rPr>
              <a:t>«Мистер Аноним»</a:t>
            </a:r>
            <a:br/>
            <a:r>
              <a:rPr b="1" lang="ru-RU" sz="1400" spc="-1" strike="noStrike">
                <a:solidFill>
                  <a:srgbClr val="02765a"/>
                </a:solidFill>
                <a:latin typeface="Arial"/>
                <a:ea typeface="DejaVu Sans"/>
              </a:rPr>
              <a:t> из Лондона – </a:t>
            </a:r>
            <a:br/>
            <a:r>
              <a:rPr b="1" lang="ru-RU" sz="1400" spc="-1" strike="noStrike">
                <a:solidFill>
                  <a:srgbClr val="02765a"/>
                </a:solidFill>
                <a:latin typeface="Arial"/>
                <a:ea typeface="DejaVu Sans"/>
              </a:rPr>
              <a:t>учится в 33 школе </a:t>
            </a:r>
            <a:br/>
            <a:r>
              <a:rPr b="1" lang="ru-RU" sz="1400" spc="-1" strike="noStrike">
                <a:solidFill>
                  <a:srgbClr val="02765a"/>
                </a:solidFill>
                <a:latin typeface="Arial"/>
                <a:ea typeface="DejaVu Sans"/>
              </a:rPr>
              <a:t>в Москве? 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76" name="Picture 5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0" t="0" r="10091" b="41081"/>
          <a:stretch/>
        </p:blipFill>
        <p:spPr>
          <a:xfrm>
            <a:off x="4894560" y="1867320"/>
            <a:ext cx="3424680" cy="2848320"/>
          </a:xfrm>
          <a:prstGeom prst="rect">
            <a:avLst/>
          </a:prstGeom>
          <a:ln w="2556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7" name="Picture 3" descr=""/>
          <p:cNvPicPr/>
          <p:nvPr/>
        </p:nvPicPr>
        <p:blipFill>
          <a:blip r:embed="rId4"/>
          <a:srcRect l="17996" t="6278" r="26055" b="65576"/>
          <a:stretch/>
        </p:blipFill>
        <p:spPr>
          <a:xfrm>
            <a:off x="827640" y="1949400"/>
            <a:ext cx="3276360" cy="1236240"/>
          </a:xfrm>
          <a:prstGeom prst="rect">
            <a:avLst/>
          </a:prstGeom>
          <a:ln w="2556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8" name="Picture 5" descr=""/>
          <p:cNvPicPr/>
          <p:nvPr/>
        </p:nvPicPr>
        <p:blipFill>
          <a:blip r:embed="rId5"/>
          <a:stretch/>
        </p:blipFill>
        <p:spPr>
          <a:xfrm rot="10800000">
            <a:off x="4352400" y="6294600"/>
            <a:ext cx="3640680" cy="4554000"/>
          </a:xfrm>
          <a:prstGeom prst="rect">
            <a:avLst/>
          </a:prstGeom>
          <a:ln>
            <a:noFill/>
          </a:ln>
        </p:spPr>
      </p:pic>
      <p:pic>
        <p:nvPicPr>
          <p:cNvPr id="179" name="Picture 5" descr=""/>
          <p:cNvPicPr/>
          <p:nvPr/>
        </p:nvPicPr>
        <p:blipFill>
          <a:blip r:embed="rId6"/>
          <a:stretch/>
        </p:blipFill>
        <p:spPr>
          <a:xfrm>
            <a:off x="4812840" y="1754640"/>
            <a:ext cx="3640680" cy="455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06280" y="476640"/>
            <a:ext cx="908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6BC9CDF1-B05E-41EE-92BC-72B8C1991828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3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АНОНИМНОСТЬ В ИНТЕРНЕТЕ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387360" y="1631160"/>
            <a:ext cx="4190040" cy="371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Arial"/>
                <a:ea typeface="DejaVu Sans"/>
              </a:rPr>
              <a:t>Анонимность в интернете – миф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Полиция легко определяет автора специальными методами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2765a"/>
                </a:solidFill>
                <a:latin typeface="Arial"/>
                <a:ea typeface="DejaVu Sans"/>
              </a:rPr>
              <a:t>Задумайся, 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2765a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2765a"/>
                </a:solidFill>
                <a:latin typeface="Arial"/>
                <a:ea typeface="DejaVu Sans"/>
              </a:rPr>
              <a:t>с кем ты общаешься в сети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2765a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2765a"/>
                </a:solidFill>
                <a:latin typeface="Arial"/>
                <a:ea typeface="DejaVu Sans"/>
              </a:rPr>
              <a:t>кто скрывается за ником и почему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Вконтакте зарегистрировано: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Владимир Путин - 5 387 человек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Колобок - 1187 человек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Бетмен -  909 человек 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Ботаник  - 190 человек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Барби - 2016 человек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Королева красоты -  11 человек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5086800" y="4862880"/>
            <a:ext cx="315684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Администрация  ресурса проверяет и подтверждает: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аккаунты знаменитостей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3056a2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3056a2"/>
                </a:solidFill>
                <a:latin typeface="Arial"/>
                <a:ea typeface="DejaVu Sans"/>
              </a:rPr>
              <a:t>официальные группы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86" name="Picture 3" descr=""/>
          <p:cNvPicPr/>
          <p:nvPr/>
        </p:nvPicPr>
        <p:blipFill>
          <a:blip r:embed="rId1"/>
          <a:srcRect l="0" t="0" r="0" b="20043"/>
          <a:stretch/>
        </p:blipFill>
        <p:spPr>
          <a:xfrm>
            <a:off x="5076000" y="1920240"/>
            <a:ext cx="3234600" cy="2702520"/>
          </a:xfrm>
          <a:prstGeom prst="rect">
            <a:avLst/>
          </a:prstGeom>
          <a:ln>
            <a:noFill/>
          </a:ln>
        </p:spPr>
      </p:pic>
      <p:pic>
        <p:nvPicPr>
          <p:cNvPr id="187" name="Picture 5" descr=""/>
          <p:cNvPicPr/>
          <p:nvPr/>
        </p:nvPicPr>
        <p:blipFill>
          <a:blip r:embed="rId2"/>
          <a:srcRect l="0" t="0" r="0" b="13332"/>
          <a:stretch/>
        </p:blipFill>
        <p:spPr>
          <a:xfrm>
            <a:off x="5086800" y="1881360"/>
            <a:ext cx="3223800" cy="2741400"/>
          </a:xfrm>
          <a:prstGeom prst="rect">
            <a:avLst/>
          </a:prstGeom>
          <a:ln>
            <a:noFill/>
          </a:ln>
        </p:spPr>
      </p:pic>
      <p:pic>
        <p:nvPicPr>
          <p:cNvPr id="188" name="Picture 4" descr=""/>
          <p:cNvPicPr/>
          <p:nvPr/>
        </p:nvPicPr>
        <p:blipFill>
          <a:blip r:embed="rId3"/>
          <a:stretch/>
        </p:blipFill>
        <p:spPr>
          <a:xfrm>
            <a:off x="4850640" y="1628640"/>
            <a:ext cx="3640680" cy="455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4" descr=""/>
          <p:cNvPicPr/>
          <p:nvPr/>
        </p:nvPicPr>
        <p:blipFill>
          <a:blip r:embed="rId1"/>
          <a:stretch/>
        </p:blipFill>
        <p:spPr>
          <a:xfrm>
            <a:off x="6667560" y="2013120"/>
            <a:ext cx="2296080" cy="437112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3397320" y="4589640"/>
            <a:ext cx="3405960" cy="2079000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206280" y="476640"/>
            <a:ext cx="90864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fld id="{25C85280-5350-4C7A-872F-ADCA51D76346}" type="slidenum">
              <a:rPr b="1" lang="ru-RU" sz="5400" spc="-1" strike="noStrike">
                <a:solidFill>
                  <a:srgbClr val="3db0e3"/>
                </a:solidFill>
                <a:latin typeface="Arial"/>
                <a:ea typeface="DejaVu Sans"/>
              </a:rPr>
              <a:t>&lt;номер&gt;</a:t>
            </a:fld>
            <a:endParaRPr b="0" lang="ru-RU" sz="54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564000" y="962280"/>
            <a:ext cx="1230480" cy="450000"/>
          </a:xfrm>
          <a:prstGeom prst="parallelogram">
            <a:avLst>
              <a:gd name="adj" fmla="val 41288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4"/>
          <p:cNvSpPr/>
          <p:nvPr/>
        </p:nvSpPr>
        <p:spPr>
          <a:xfrm>
            <a:off x="4255200" y="806400"/>
            <a:ext cx="4899240" cy="507600"/>
          </a:xfrm>
          <a:custGeom>
            <a:avLst/>
            <a:gdLst/>
            <a:ahLst/>
            <a:rect l="l" t="t" r="r" b="b"/>
            <a:pathLst>
              <a:path w="4900125" h="508156">
                <a:moveTo>
                  <a:pt x="0" y="508156"/>
                </a:moveTo>
                <a:lnTo>
                  <a:pt x="211925" y="4100"/>
                </a:lnTo>
                <a:lnTo>
                  <a:pt x="4894094" y="0"/>
                </a:lnTo>
                <a:cubicBezTo>
                  <a:pt x="4901359" y="1267"/>
                  <a:pt x="4900430" y="338771"/>
                  <a:pt x="4899496" y="508156"/>
                </a:cubicBezTo>
                <a:lnTo>
                  <a:pt x="0" y="508156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5"/>
          <p:cNvSpPr/>
          <p:nvPr/>
        </p:nvSpPr>
        <p:spPr>
          <a:xfrm>
            <a:off x="4398120" y="893160"/>
            <a:ext cx="47451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СЕТЕВОЙ ЭТИКЕТ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95" name="Picture 3" descr=""/>
          <p:cNvPicPr/>
          <p:nvPr/>
        </p:nvPicPr>
        <p:blipFill>
          <a:blip r:embed="rId2"/>
          <a:stretch/>
        </p:blipFill>
        <p:spPr>
          <a:xfrm>
            <a:off x="323640" y="1412640"/>
            <a:ext cx="2296080" cy="4989240"/>
          </a:xfrm>
          <a:prstGeom prst="rect">
            <a:avLst/>
          </a:prstGeom>
          <a:ln>
            <a:noFill/>
          </a:ln>
        </p:spPr>
      </p:pic>
      <p:sp>
        <p:nvSpPr>
          <p:cNvPr id="196" name="CustomShape 6"/>
          <p:cNvSpPr/>
          <p:nvPr/>
        </p:nvSpPr>
        <p:spPr>
          <a:xfrm>
            <a:off x="2492280" y="1781280"/>
            <a:ext cx="4054320" cy="2569320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7"/>
          <p:cNvSpPr/>
          <p:nvPr/>
        </p:nvSpPr>
        <p:spPr>
          <a:xfrm>
            <a:off x="2339640" y="1628640"/>
            <a:ext cx="4054320" cy="2569320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8"/>
          <p:cNvSpPr/>
          <p:nvPr/>
        </p:nvSpPr>
        <p:spPr>
          <a:xfrm>
            <a:off x="2528640" y="1781280"/>
            <a:ext cx="3338640" cy="22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Будь вежлив и дружелюбен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Откажись от общения </a:t>
            </a:r>
            <a:br/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с неприятным человеком,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включи его в «черный список», удали из «друзей»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Если тебя обижают в интернете – посоветуйся с родителями или учителями!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3245040" y="4437000"/>
            <a:ext cx="3405960" cy="2079000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10"/>
          <p:cNvSpPr/>
          <p:nvPr/>
        </p:nvSpPr>
        <p:spPr>
          <a:xfrm>
            <a:off x="3288240" y="4491720"/>
            <a:ext cx="3196440" cy="200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НЕЛЬЗЯ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Искажать чужие фотографии</a:t>
            </a:r>
            <a:endParaRPr b="0" lang="ru-RU" sz="1400" spc="-1" strike="noStrike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Выкладывать сцены насилия и унижения</a:t>
            </a:r>
            <a:endParaRPr b="0" lang="ru-RU" sz="1400" spc="-1" strike="noStrike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Грубить и оскорблять в письмах и комментариях </a:t>
            </a:r>
            <a:endParaRPr b="0" lang="ru-RU" sz="1400" spc="-1" strike="noStrike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Использовать чужие материалы без разрешения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Application>LibreOffice/6.1.3.2$Windows_x86 LibreOffice_project/86daf60bf00efa86ad547e59e09d6bb77c699acb</Application>
  <Words>562</Words>
  <Paragraphs>244</Paragraphs>
  <Company>Hewlett-Packard 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2015-07-23T14:23:39Z</dcterms:created>
  <dc:creator>Valery Ponomarev</dc:creator>
  <dc:description/>
  <dc:language>ru-RU</dc:language>
  <cp:lastModifiedBy/>
  <dcterms:modified xsi:type="dcterms:W3CDTF">2019-06-05T14:11:07Z</dcterms:modified>
  <cp:revision>58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